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"/>
  </p:notesMasterIdLst>
  <p:sldIdLst>
    <p:sldId id="264" r:id="rId2"/>
    <p:sldId id="266" r:id="rId3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90" userDrawn="1">
          <p15:clr>
            <a:srgbClr val="A4A3A4"/>
          </p15:clr>
        </p15:guide>
        <p15:guide id="2" pos="2381" userDrawn="1">
          <p15:clr>
            <a:srgbClr val="A4A3A4"/>
          </p15:clr>
        </p15:guide>
        <p15:guide id="3" pos="272" userDrawn="1">
          <p15:clr>
            <a:srgbClr val="A4A3A4"/>
          </p15:clr>
        </p15:guide>
        <p15:guide id="4" orient="horz" pos="283" userDrawn="1">
          <p15:clr>
            <a:srgbClr val="A4A3A4"/>
          </p15:clr>
        </p15:guide>
        <p15:guide id="5" orient="horz" pos="6452" userDrawn="1">
          <p15:clr>
            <a:srgbClr val="A4A3A4"/>
          </p15:clr>
        </p15:guide>
        <p15:guide id="6" pos="44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C5C9"/>
    <a:srgbClr val="006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4" autoAdjust="0"/>
    <p:restoredTop sz="96395" autoAdjust="0"/>
  </p:normalViewPr>
  <p:slideViewPr>
    <p:cSldViewPr snapToGrid="0">
      <p:cViewPr varScale="1">
        <p:scale>
          <a:sx n="74" d="100"/>
          <a:sy n="74" d="100"/>
        </p:scale>
        <p:origin x="3456" y="90"/>
      </p:cViewPr>
      <p:guideLst>
        <p:guide orient="horz" pos="3390"/>
        <p:guide pos="2381"/>
        <p:guide pos="272"/>
        <p:guide orient="horz" pos="283"/>
        <p:guide orient="horz" pos="6452"/>
        <p:guide pos="44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FFA8C-6D7D-3C4A-836D-7831284895DC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532E6-6A50-CE45-A252-A3CC5A9571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8798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46698-A0A4-AA4C-F800-02A35789B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76F09-A2D5-5E37-C15A-72D659542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2ED03-A8DD-80E2-2163-C6E152F7D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15A93-CC99-CAF1-0CA0-148DC75DD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A60A0-76EE-004B-965B-E6728CF32E37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3291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3513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8777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110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2740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7428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2594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345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6511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9001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5182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664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F782D4-88B1-4F43-8378-9B4485ED5996}" type="datetimeFigureOut">
              <a:rPr lang="en-RU" smtClean="0"/>
              <a:t>10/23/2025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1408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551B9-4743-5478-CDB9-5624F8449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5" y="246633"/>
            <a:ext cx="3851659" cy="2167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06" y="1982967"/>
            <a:ext cx="1836256" cy="103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11" y="1989054"/>
            <a:ext cx="1836256" cy="1033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93" y="1989285"/>
            <a:ext cx="1836256" cy="103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15" y="1982967"/>
            <a:ext cx="1836256" cy="1033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2" y="1989285"/>
            <a:ext cx="1836256" cy="103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66" y="150743"/>
            <a:ext cx="2006479" cy="5018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5" y="246633"/>
            <a:ext cx="2455200" cy="3106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4" y="673110"/>
            <a:ext cx="486519" cy="624285"/>
          </a:xfrm>
          <a:prstGeom prst="rect">
            <a:avLst/>
          </a:prstGeom>
        </p:spPr>
      </p:pic>
      <p:graphicFrame>
        <p:nvGraphicFramePr>
          <p:cNvPr id="32" name="Table 25">
            <a:extLst>
              <a:ext uri="{FF2B5EF4-FFF2-40B4-BE49-F238E27FC236}">
                <a16:creationId xmlns:a16="http://schemas.microsoft.com/office/drawing/2014/main" id="{50E77359-221D-E543-960D-C29B8FBB8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642193"/>
              </p:ext>
            </p:extLst>
          </p:nvPr>
        </p:nvGraphicFramePr>
        <p:xfrm>
          <a:off x="326685" y="3282936"/>
          <a:ext cx="6962646" cy="6820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46">
                  <a:extLst>
                    <a:ext uri="{9D8B030D-6E8A-4147-A177-3AD203B41FA5}">
                      <a16:colId xmlns:a16="http://schemas.microsoft.com/office/drawing/2014/main" val="814584022"/>
                    </a:ext>
                  </a:extLst>
                </a:gridCol>
                <a:gridCol w="4428000">
                  <a:extLst>
                    <a:ext uri="{9D8B030D-6E8A-4147-A177-3AD203B41FA5}">
                      <a16:colId xmlns:a16="http://schemas.microsoft.com/office/drawing/2014/main" val="27265578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62722230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676697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64927106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75681610"/>
                    </a:ext>
                  </a:extLst>
                </a:gridCol>
              </a:tblGrid>
              <a:tr h="72895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Кузов</a:t>
                      </a: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Пятидверный </a:t>
                      </a:r>
                      <a:r>
                        <a:rPr lang="ru-RU" sz="700" b="0" i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хэтчбек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443200"/>
                  </a:ext>
                </a:extLst>
              </a:tr>
              <a:tr h="30985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Комплектация</a:t>
                      </a: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1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Pro</a:t>
                      </a: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5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1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Max</a:t>
                      </a: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5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473717"/>
                  </a:ext>
                </a:extLst>
              </a:tr>
              <a:tr h="30985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Цена, руб.</a:t>
                      </a:r>
                      <a:endParaRPr lang="ru-RU" sz="105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44 900</a:t>
                      </a:r>
                      <a:endParaRPr lang="ru-RU" sz="900" b="1" i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49 900</a:t>
                      </a:r>
                      <a:endParaRPr lang="ru-RU" sz="900" b="1" i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484111"/>
                  </a:ext>
                </a:extLst>
              </a:tr>
              <a:tr h="1451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400" b="0" i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0" i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309352"/>
                  </a:ext>
                </a:extLst>
              </a:tr>
              <a:tr h="73768">
                <a:tc rowSpan="1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dirty="0" smtClean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Технические</a:t>
                      </a:r>
                      <a:r>
                        <a:rPr lang="ru-RU" sz="800" b="1" i="0" baseline="0" dirty="0" smtClean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характеристики</a:t>
                      </a: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Длина х Ширина х Высота, мм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</a:t>
                      </a: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135</a:t>
                      </a: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en-US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x</a:t>
                      </a: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1</a:t>
                      </a: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805</a:t>
                      </a: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en-US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x</a:t>
                      </a: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en-US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</a:t>
                      </a: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580</a:t>
                      </a:r>
                      <a:endParaRPr lang="en-US" sz="700" b="0" i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410601"/>
                  </a:ext>
                </a:extLst>
              </a:tr>
              <a:tr h="3693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Колёсная база, мм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2 650</a:t>
                      </a:r>
                      <a:endParaRPr lang="en-GB" sz="700" b="0" i="0" dirty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174486"/>
                  </a:ext>
                </a:extLst>
              </a:tr>
              <a:tr h="6995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Снаряжённая масса, кг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1 300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221541"/>
                  </a:ext>
                </a:extLst>
              </a:tr>
              <a:tr h="9027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Дорожный просвет, мм 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160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570342"/>
                  </a:ext>
                </a:extLst>
              </a:tr>
              <a:tr h="48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Объём багажного отделения, л 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kern="1200" baseline="0" dirty="0" smtClean="0">
                          <a:solidFill>
                            <a:srgbClr val="221E1F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375</a:t>
                      </a:r>
                      <a:endParaRPr lang="ru-RU" sz="700" b="0" i="0" kern="1200" baseline="0" dirty="0">
                        <a:solidFill>
                          <a:srgbClr val="221E1F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988630"/>
                  </a:ext>
                </a:extLst>
              </a:tr>
              <a:tr h="48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Объём багажного отделения при сложенных задних сиденьях, л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kern="1200" baseline="0" dirty="0" smtClean="0">
                          <a:solidFill>
                            <a:srgbClr val="221E1F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1 320</a:t>
                      </a:r>
                      <a:endParaRPr lang="ru-RU" sz="700" b="0" i="0" kern="1200" baseline="0" dirty="0">
                        <a:solidFill>
                          <a:srgbClr val="221E1F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792484"/>
                  </a:ext>
                </a:extLst>
              </a:tr>
              <a:tr h="82359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Тип двигателя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Синхронный</a:t>
                      </a:r>
                      <a:r>
                        <a:rPr lang="ru-RU" sz="700" b="0" baseline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с постоянным магнитом</a:t>
                      </a:r>
                      <a:endParaRPr lang="ru-RU" sz="700" b="0" dirty="0" smtClean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572934"/>
                  </a:ext>
                </a:extLst>
              </a:tr>
              <a:tr h="30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Пиковая мощность, </a:t>
                      </a: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л.с</a:t>
                      </a: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. (кВт)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116 (85)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811792"/>
                  </a:ext>
                </a:extLst>
              </a:tr>
              <a:tr h="952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Максимальный крутящий момент, </a:t>
                      </a: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Н·м</a:t>
                      </a:r>
                      <a:endParaRPr lang="ru-RU" sz="7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150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801239"/>
                  </a:ext>
                </a:extLst>
              </a:tr>
              <a:tr h="7630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Тип батареи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Литий-железо-фосфатная</a:t>
                      </a: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122845"/>
                  </a:ext>
                </a:extLst>
              </a:tr>
              <a:tr h="4455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Емкость батареи, </a:t>
                      </a: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кВт·ч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39,4</a:t>
                      </a: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5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26254"/>
                  </a:ext>
                </a:extLst>
              </a:tr>
              <a:tr h="2677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Тип привода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Задний (</a:t>
                      </a:r>
                      <a:r>
                        <a:rPr lang="en-US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RWD)</a:t>
                      </a: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5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5219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Передняя подвеска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Независимая, типа </a:t>
                      </a:r>
                      <a:r>
                        <a:rPr lang="ru-RU" sz="700" b="0" dirty="0" err="1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Макферсон</a:t>
                      </a: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813949"/>
                  </a:ext>
                </a:extLst>
              </a:tr>
              <a:tr h="4836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Задняя подвеска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Независимая, многорычажная</a:t>
                      </a: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5190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Запас хода при полном заряде, км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395</a:t>
                      </a: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617203"/>
                  </a:ext>
                </a:extLst>
              </a:tr>
              <a:tr h="52178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Расход энергии в смешанном цикле, </a:t>
                      </a: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кВт·ч</a:t>
                      </a: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/100 км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11,8</a:t>
                      </a: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555037"/>
                  </a:ext>
                </a:extLst>
              </a:tr>
              <a:tr h="48368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Максимальная скорость, км/ч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130</a:t>
                      </a: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5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737681"/>
                  </a:ext>
                </a:extLst>
              </a:tr>
              <a:tr h="43288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Разгон 0-100 км/ч, с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10,2</a:t>
                      </a: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71284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Время быстрой зарядки (DC) от 30% до 80%, мин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21</a:t>
                      </a:r>
                      <a:endParaRPr lang="ru-RU" sz="7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891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0" i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0" i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0" i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150204"/>
                  </a:ext>
                </a:extLst>
              </a:tr>
              <a:tr h="0">
                <a:tc row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baseline="0" dirty="0" smtClean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Экстерьер</a:t>
                      </a: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Легкосплавные колесные диски 15" (шины 205/65 R15)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500" b="0" i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  <a:endParaRPr lang="ru-RU" sz="700" b="1" i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500" b="0" i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345884"/>
                  </a:ext>
                </a:extLst>
              </a:tr>
              <a:tr h="7218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Легкосплавные колесные диски 16" (шины 205/60 R16)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  <a:endParaRPr lang="en-GB" sz="700" b="1" i="0" dirty="0" smtClean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0" i="0" dirty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en-GB" sz="700" b="1" i="0" dirty="0" smtClean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0" i="0" dirty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71748"/>
                  </a:ext>
                </a:extLst>
              </a:tr>
              <a:tr h="60947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Наружные зеркала заднего вида с подогревом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8515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Светодиодные фары ближнего и дальнего света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305952"/>
                  </a:ext>
                </a:extLst>
              </a:tr>
              <a:tr h="4235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Светодиодные дневные ходовые огни и указатели поворотов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582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Светодиодные задние комбинированные фонари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65642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Автоматическое включение/выключение фар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0620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Задний противотуманный фонарь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5400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Обогрев форсунок омывателя лобового стекла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321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066711"/>
                  </a:ext>
                </a:extLst>
              </a:tr>
              <a:tr h="56326">
                <a:tc rowSpan="1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kern="1200" baseline="0" dirty="0" smtClean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Интерьер</a:t>
                      </a:r>
                      <a:endParaRPr lang="ru-RU" sz="800" b="1" i="0" kern="1200" baseline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Отделка интерьера и сидений тёмно-синей </a:t>
                      </a: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экокожей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◦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 smtClean="0">
                        <a:solidFill>
                          <a:schemeClr val="dk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80325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Отделка интерьера и сидений светло-серой </a:t>
                      </a: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экокожей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  <a:endParaRPr lang="ru-RU" sz="800" b="1" kern="1200" dirty="0" smtClean="0">
                        <a:solidFill>
                          <a:schemeClr val="dk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◦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06778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Мультифункциональное рулевое колесо с кожаной отделкой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445615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Высококачественная отделка приборной панели </a:t>
                      </a: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экокожей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72537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Передний багажник объемом 70 л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380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Атмосферная подсветка салона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  <a:endParaRPr lang="ru-RU" sz="7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732250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Передние солнцезащитные козырьки с зеркалами 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284174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Передние солнцезащитные козырьки с зеркалами с подсветкой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5629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Перчаточный ящик для пассажира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/>
                        <a:t>•</a:t>
                      </a:r>
                      <a:endParaRPr lang="ru-RU" sz="7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417166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Перчаточный ящик для пассажира объемом 10 л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428574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kern="1200" baseline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Салонное зеркало с антибликовым покрытием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/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382215"/>
                  </a:ext>
                </a:extLst>
              </a:tr>
              <a:tr h="9243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kern="1200" baseline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Передние и задние светодиодные лампы для чтения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884960"/>
                  </a:ext>
                </a:extLst>
              </a:tr>
              <a:tr h="563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kern="1200" baseline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187576"/>
                  </a:ext>
                </a:extLst>
              </a:tr>
              <a:tr h="56326">
                <a:tc rowSpan="14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baseline="0" dirty="0" smtClean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Безопасность</a:t>
                      </a:r>
                      <a:endParaRPr lang="ru-RU" sz="600" b="1" i="0" dirty="0" smtClean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Электронная система курсовой устойчивости (ESС) и </a:t>
                      </a: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антипробуксовочная</a:t>
                      </a: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система (TCS)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0" i="0" dirty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0" i="0" dirty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4266630920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Антиблокировочная система тормозов (ABS) с функцией электронного распределения </a:t>
                      </a:r>
                    </a:p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тормозных усилий (EBD)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2143678457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Система предотвращения опрокидывания (</a:t>
                      </a:r>
                      <a:r>
                        <a:rPr lang="en-US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ARP)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4160436681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Система помощи при экстренном торможении (</a:t>
                      </a:r>
                      <a:r>
                        <a:rPr lang="en-US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A</a:t>
                      </a: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EB)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757819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Система помощи при торможении (BAS)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727273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Система помощи при старте на подъеме (HАC) и при движении под уклон (HDC)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353844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i="0" dirty="0" smtClean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Ремни безопасности передних сидений с ограничителями нагрузки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10416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i="0" dirty="0" smtClean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Задний центральный ремень безопасности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339245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i="0" dirty="0" smtClean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Функция напоминания водителю о ремне безопасности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153925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i="0" dirty="0" smtClean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Задние парковочные радары	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083201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i="0" dirty="0" smtClean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Предупреждение о низкой скорости для электромобилей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833503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i="0" dirty="0" smtClean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 подушки безопасности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675190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i="0" dirty="0" smtClean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6 подушек безопасности (фронтальные, боковые, занавесочного типа)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198837"/>
                  </a:ext>
                </a:extLst>
              </a:tr>
              <a:tr h="56326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i="0" dirty="0" smtClean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Крепления для детских кресел стандарта ISOFIX на втором ряду сидений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888410"/>
                  </a:ext>
                </a:extLst>
              </a:tr>
            </a:tbl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482649" y="2779044"/>
            <a:ext cx="546945" cy="2778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755934">
              <a:lnSpc>
                <a:spcPct val="150000"/>
              </a:lnSpc>
              <a:defRPr/>
            </a:pPr>
            <a:r>
              <a:rPr lang="ru-RU" sz="9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Белый</a:t>
            </a:r>
            <a:endParaRPr lang="ru-RU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911109" y="2780300"/>
            <a:ext cx="716863" cy="438582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755934">
              <a:lnSpc>
                <a:spcPct val="150000"/>
              </a:lnSpc>
              <a:defRPr/>
            </a:pPr>
            <a:r>
              <a:rPr lang="ru-RU" sz="9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Бежевый</a:t>
            </a:r>
          </a:p>
          <a:p>
            <a:pPr lvl="0" algn="ctr" defTabSz="755934">
              <a:defRPr/>
            </a:pPr>
            <a:r>
              <a:rPr lang="ru-RU" sz="9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металлик</a:t>
            </a:r>
            <a:endParaRPr lang="ru-RU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392407" y="2843541"/>
            <a:ext cx="716863" cy="369332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755934">
              <a:defRPr/>
            </a:pPr>
            <a:r>
              <a:rPr lang="ru-RU" sz="9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Зеленый</a:t>
            </a:r>
          </a:p>
          <a:p>
            <a:pPr lvl="0" algn="ctr" defTabSz="755934">
              <a:defRPr/>
            </a:pPr>
            <a:r>
              <a:rPr lang="ru-RU" sz="9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металлик</a:t>
            </a:r>
            <a:endParaRPr lang="ru-RU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780486" y="2843541"/>
            <a:ext cx="939681" cy="369332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755934">
              <a:defRPr/>
            </a:pPr>
            <a:r>
              <a:rPr lang="ru-RU" sz="9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Серебристый</a:t>
            </a:r>
          </a:p>
          <a:p>
            <a:pPr lvl="0" algn="ctr" defTabSz="755934">
              <a:defRPr/>
            </a:pPr>
            <a:r>
              <a:rPr lang="ru-RU" sz="9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металлик</a:t>
            </a:r>
            <a:endParaRPr lang="ru-RU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441003" y="2843918"/>
            <a:ext cx="716863" cy="369332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755934">
              <a:defRPr/>
            </a:pPr>
            <a:r>
              <a:rPr lang="ru-RU" sz="9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Серый</a:t>
            </a:r>
          </a:p>
          <a:p>
            <a:pPr lvl="0" algn="ctr" defTabSz="755934">
              <a:defRPr/>
            </a:pPr>
            <a:r>
              <a:rPr lang="ru-RU" sz="9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металлик</a:t>
            </a:r>
            <a:endParaRPr lang="ru-RU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109" y="347315"/>
            <a:ext cx="3851659" cy="21672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60873" y="10098395"/>
            <a:ext cx="3778250" cy="46166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latin typeface="Geometria" panose="020B0403020204020204" pitchFamily="34" charset="-52"/>
              </a:rPr>
              <a:t>ООО </a:t>
            </a:r>
            <a:r>
              <a:rPr lang="ru-RU" sz="800" dirty="0" err="1">
                <a:latin typeface="Geometria" panose="020B0403020204020204" pitchFamily="34" charset="-52"/>
              </a:rPr>
              <a:t>Альфорт</a:t>
            </a:r>
            <a:endParaRPr lang="ru-RU" sz="800" dirty="0">
              <a:latin typeface="Geometria" panose="020B0403020204020204" pitchFamily="34" charset="-52"/>
            </a:endParaRPr>
          </a:p>
          <a:p>
            <a:r>
              <a:rPr lang="ru-RU" sz="800" dirty="0">
                <a:latin typeface="Geometria" panose="020B0403020204020204" pitchFamily="34" charset="-52"/>
              </a:rPr>
              <a:t>Гродно,</a:t>
            </a:r>
            <a:r>
              <a:rPr lang="en-US" sz="800" dirty="0">
                <a:latin typeface="Geometria" panose="020B0403020204020204" pitchFamily="34" charset="-52"/>
              </a:rPr>
              <a:t> </a:t>
            </a:r>
            <a:r>
              <a:rPr lang="ru-RU" sz="800" dirty="0">
                <a:latin typeface="Geometria" panose="020B0403020204020204" pitchFamily="34" charset="-52"/>
              </a:rPr>
              <a:t>ул. </a:t>
            </a:r>
            <a:r>
              <a:rPr lang="ru-RU" sz="800" dirty="0" err="1">
                <a:latin typeface="Geometria" panose="020B0403020204020204" pitchFamily="34" charset="-52"/>
              </a:rPr>
              <a:t>Пучкова</a:t>
            </a:r>
            <a:r>
              <a:rPr lang="ru-RU" sz="800" dirty="0">
                <a:latin typeface="Geometria" panose="020B0403020204020204" pitchFamily="34" charset="-52"/>
              </a:rPr>
              <a:t> 36-1</a:t>
            </a:r>
          </a:p>
          <a:p>
            <a:r>
              <a:rPr lang="ru-RU" sz="800" dirty="0">
                <a:latin typeface="Geometria" panose="020B0403020204020204" pitchFamily="34" charset="-52"/>
              </a:rPr>
              <a:t>7299</a:t>
            </a:r>
          </a:p>
        </p:txBody>
      </p:sp>
    </p:spTree>
    <p:extLst>
      <p:ext uri="{BB962C8B-B14F-4D97-AF65-F5344CB8AC3E}">
        <p14:creationId xmlns:p14="http://schemas.microsoft.com/office/powerpoint/2010/main" val="22589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5">
            <a:extLst>
              <a:ext uri="{FF2B5EF4-FFF2-40B4-BE49-F238E27FC236}">
                <a16:creationId xmlns:a16="http://schemas.microsoft.com/office/drawing/2014/main" id="{50E77359-221D-E543-960D-C29B8FBB8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312280"/>
              </p:ext>
            </p:extLst>
          </p:nvPr>
        </p:nvGraphicFramePr>
        <p:xfrm>
          <a:off x="326685" y="709521"/>
          <a:ext cx="694917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">
                  <a:extLst>
                    <a:ext uri="{9D8B030D-6E8A-4147-A177-3AD203B41FA5}">
                      <a16:colId xmlns:a16="http://schemas.microsoft.com/office/drawing/2014/main" val="814584022"/>
                    </a:ext>
                  </a:extLst>
                </a:gridCol>
                <a:gridCol w="4428000">
                  <a:extLst>
                    <a:ext uri="{9D8B030D-6E8A-4147-A177-3AD203B41FA5}">
                      <a16:colId xmlns:a16="http://schemas.microsoft.com/office/drawing/2014/main" val="27265578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62722230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197531165"/>
                    </a:ext>
                  </a:extLst>
                </a:gridCol>
              </a:tblGrid>
              <a:tr h="58829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i="0" dirty="0" smtClean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Комплектация</a:t>
                      </a:r>
                      <a:endParaRPr lang="ru-RU" sz="700" b="1" i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Pro</a:t>
                      </a:r>
                      <a:endParaRPr lang="en-US" sz="700" b="1" dirty="0" smtClean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Max</a:t>
                      </a:r>
                      <a:endParaRPr lang="ru-RU" sz="700" b="1" dirty="0" smtClean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870866"/>
                  </a:ext>
                </a:extLst>
              </a:tr>
              <a:tr h="34899">
                <a:tc rowSpan="25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baseline="0" dirty="0" smtClean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Комфорт</a:t>
                      </a:r>
                      <a:endParaRPr lang="ru-RU" sz="400" b="1" i="0" dirty="0" smtClean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 режима движения (</a:t>
                      </a:r>
                      <a:r>
                        <a:rPr lang="ru-RU" sz="700" b="0" i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Eco</a:t>
                      </a: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</a:t>
                      </a:r>
                      <a:r>
                        <a:rPr lang="ru-RU" sz="700" b="0" i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Comfort</a:t>
                      </a: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</a:t>
                      </a:r>
                      <a:r>
                        <a:rPr lang="ru-RU" sz="700" b="0" i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Sport</a:t>
                      </a: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) 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65686"/>
                  </a:ext>
                </a:extLst>
              </a:tr>
              <a:tr h="34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700" b="0" i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Бесключевой</a:t>
                      </a:r>
                      <a:r>
                        <a:rPr lang="ru-RU" sz="700" b="0" i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доступ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657002"/>
                  </a:ext>
                </a:extLst>
              </a:tr>
              <a:tr h="38822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Электроусилитель</a:t>
                      </a: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рулевого управления (</a:t>
                      </a:r>
                      <a:r>
                        <a:rPr lang="en-US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EPS)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en-GB" sz="700" b="1" i="0" dirty="0" smtClean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325490"/>
                  </a:ext>
                </a:extLst>
              </a:tr>
              <a:tr h="51409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Регулировка руля по высоте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1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9258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Однозонный</a:t>
                      </a: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климат–контроль 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en-US" sz="700" b="1" i="0" baseline="0" dirty="0" smtClean="0">
                        <a:solidFill>
                          <a:srgbClr val="221E1F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baseline="0" dirty="0" smtClean="0">
                          <a:solidFill>
                            <a:srgbClr val="221E1F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1370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Подогрев передних сидений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en-US" sz="700" b="1" i="0" baseline="0" dirty="0" smtClean="0">
                        <a:solidFill>
                          <a:srgbClr val="221E1F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baseline="0" dirty="0" smtClean="0">
                          <a:solidFill>
                            <a:srgbClr val="221E1F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0755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Обогрев рулевого колеса 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en-GB" sz="700" b="1" i="0" dirty="0" smtClean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6349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Электрообогрев переднего и заднего лобового стекла 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en-GB" sz="700" b="1" i="0" dirty="0" smtClean="0">
                        <a:solidFill>
                          <a:schemeClr val="tx1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62688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Сиденье водителя с механической регулировкой в 6 направлениях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0" dirty="0" smtClean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336019"/>
                  </a:ext>
                </a:extLst>
              </a:tr>
              <a:tr h="79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Сиденье водителя с </a:t>
                      </a: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электрорегулировкой</a:t>
                      </a: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в 6 направлениях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661258"/>
                  </a:ext>
                </a:extLst>
              </a:tr>
              <a:tr h="56311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Сиденье переднего пассажира с механической в 4 направлениях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0" dirty="0" smtClean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945227"/>
                  </a:ext>
                </a:extLst>
              </a:tr>
              <a:tr h="4574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Спинки сидений второго ряда с возможностью регулировки угла наклона и складывания в соотношении 60:40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788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Цифровая приборная панель диагональю 8,8"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1385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Мультимедийная система с сенсорным экраном диагональю 14,6" с </a:t>
                      </a: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Bluetooth</a:t>
                      </a:r>
                      <a:endParaRPr lang="ru-RU" sz="7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8373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Аудиосистема с 4 динамиками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008619"/>
                  </a:ext>
                </a:extLst>
              </a:tr>
              <a:tr h="9321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Аудиосистема с 6 динамиками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9005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Информационно-развлекательная система </a:t>
                      </a:r>
                      <a:r>
                        <a:rPr lang="en-US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FLYME AUTO</a:t>
                      </a:r>
                      <a:endParaRPr lang="ru-RU" sz="7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4644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Функция дублирования экрана смартфона на мультимедийном дисплее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4606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Беспроводная зарядка для мобильных устройств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57198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Разъемы </a:t>
                      </a:r>
                      <a:r>
                        <a:rPr lang="en-US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USB (</a:t>
                      </a: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</a:t>
                      </a:r>
                      <a:r>
                        <a:rPr lang="en-US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)</a:t>
                      </a:r>
                      <a:endParaRPr lang="ru-RU" sz="7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5387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Камера заднего вида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  <a:endParaRPr lang="ru-RU" sz="7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1853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Система камер кругового обзора 360°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512762"/>
                  </a:ext>
                </a:extLst>
              </a:tr>
              <a:tr h="5771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Адаптивный круиз–контроль (</a:t>
                      </a:r>
                      <a:r>
                        <a:rPr lang="en-US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ACC</a:t>
                      </a: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</a:t>
                      </a:r>
                      <a:endParaRPr lang="ru-RU" sz="7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76648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Электромеханический стояночный тормоз (EPB) и функция удержания автомобиля на месте Auto </a:t>
                      </a:r>
                      <a:r>
                        <a:rPr lang="ru-RU" sz="7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Hold</a:t>
                      </a:r>
                      <a:endParaRPr lang="ru-RU" sz="700" b="0" i="0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92063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strike="noStrike" baseline="0" dirty="0" smtClean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Система мониторинга давления в шинах</a:t>
                      </a:r>
                      <a:endParaRPr lang="ru-RU" sz="700" b="0" i="0" strike="sngStrike" baseline="0" dirty="0" smtClean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7998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5" y="246633"/>
            <a:ext cx="2455200" cy="310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2419B-B552-FC03-4D69-B09AB2B37E25}"/>
              </a:ext>
            </a:extLst>
          </p:cNvPr>
          <p:cNvSpPr txBox="1"/>
          <p:nvPr/>
        </p:nvSpPr>
        <p:spPr>
          <a:xfrm>
            <a:off x="326685" y="3711801"/>
            <a:ext cx="694917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/>
            <a:r>
              <a:rPr lang="ru-RU" sz="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Представленные на изображениях автомобили могут отличаться от серийных моделей. Цвет, технические характеристики и комплектация автомобилей Geely </a:t>
            </a:r>
            <a:r>
              <a:rPr lang="en-US" sz="6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EX</a:t>
            </a:r>
            <a:r>
              <a:rPr lang="ru-RU" sz="6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2 </a:t>
            </a:r>
            <a:r>
              <a:rPr lang="ru-RU" sz="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могут быть изменены в одностороннем порядке</a:t>
            </a:r>
            <a:r>
              <a:rPr lang="ru-RU" sz="600" dirty="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endParaRPr lang="ru-RU" sz="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66" y="150743"/>
            <a:ext cx="2006479" cy="5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6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2485</TotalTime>
  <Words>716</Words>
  <Application>Microsoft Office PowerPoint</Application>
  <PresentationFormat>Произвольный</PresentationFormat>
  <Paragraphs>248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Geometria</vt:lpstr>
      <vt:lpstr>Open Sans</vt:lpstr>
      <vt:lpstr>Office Theme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Litvina</dc:creator>
  <cp:lastModifiedBy>Маркетинг</cp:lastModifiedBy>
  <cp:revision>281</cp:revision>
  <cp:lastPrinted>2025-04-29T12:36:14Z</cp:lastPrinted>
  <dcterms:created xsi:type="dcterms:W3CDTF">2025-02-26T08:15:47Z</dcterms:created>
  <dcterms:modified xsi:type="dcterms:W3CDTF">2025-10-23T06:43:12Z</dcterms:modified>
</cp:coreProperties>
</file>